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3" r:id="rId6"/>
    <p:sldId id="260" r:id="rId7"/>
    <p:sldId id="262" r:id="rId8"/>
    <p:sldId id="261" r:id="rId9"/>
    <p:sldId id="264" r:id="rId10"/>
    <p:sldId id="272" r:id="rId11"/>
    <p:sldId id="273" r:id="rId12"/>
    <p:sldId id="274" r:id="rId13"/>
    <p:sldId id="275" r:id="rId14"/>
    <p:sldId id="276" r:id="rId15"/>
    <p:sldId id="278" r:id="rId16"/>
    <p:sldId id="277" r:id="rId17"/>
    <p:sldId id="279" r:id="rId18"/>
    <p:sldId id="265" r:id="rId19"/>
    <p:sldId id="266" r:id="rId20"/>
    <p:sldId id="269" r:id="rId21"/>
    <p:sldId id="267" r:id="rId22"/>
    <p:sldId id="270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4660"/>
  </p:normalViewPr>
  <p:slideViewPr>
    <p:cSldViewPr snapToGrid="0">
      <p:cViewPr varScale="1">
        <p:scale>
          <a:sx n="78" d="100"/>
          <a:sy n="78" d="100"/>
        </p:scale>
        <p:origin x="14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036505-2C57-1C25-A74A-403D067BB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71E2CC9-3051-8F07-D4DD-E790B9566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767B0A-08B4-A43C-0B06-974CF83B6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1C2283-1FB2-63AE-ECDF-AB750BAF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55D68B-D4B4-DF01-B580-F40C6DB9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932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E74922-CEC2-3B97-3EB0-C03AE872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0694BDF-4457-4A60-8A34-FDE82A0D0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B8B015-EDC5-459A-EDC6-11E7A7BFF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E8DAA8-310B-AD9B-C693-2648C830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6C266F-C7F5-F1D8-4465-8BA96941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848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806846F-9CD2-760D-82D1-CD75122FD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4F4AA8D-E9B7-552F-0E79-C975ADC53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5B5901-6829-FD2A-F270-AE6D84A2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655AC8-A236-CB22-3BBE-D8595537F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8426417-8C14-E597-55AA-C935E9D9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879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66A10C-E4FE-1B74-0003-8D8E0DDD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3489D8-D8FB-5ECF-5381-BA324A945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2C521C-F51C-24F3-3C2F-13E9EF232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D89E42-F47B-77CA-9631-FB18FA24D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D437AD-FC7D-BF6D-5118-D5D1E7B3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027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DF9AFF-5DC4-0610-9818-CF4158442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58AE68B-3069-96FF-28F2-F54AECA61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360AD7-C74A-E433-2200-F62749497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7DF822-863F-FC98-CD06-C89171DB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37B883-1E7C-69E5-3EAF-B9E25300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547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E8D2E4-8738-4BA0-2908-9CF0A16B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B85C05-A8BC-FCAA-73DC-BCCF7F7E6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2E06BF1-14A3-5FF2-83F8-F96757285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F65C6CF-0E90-16EC-5937-A3532309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962FAD9-382D-8AB2-4AEF-ACCA62CF9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23B607B-5FAB-FA9F-9EA8-4F2EFC90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287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1D6279-FDAC-59E1-CB4D-655B2DD6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424893E-AEF5-B7AA-DD66-CE2568B40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1AEA272-C494-6C5E-32D3-0480AB8D1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60C9FCC-F974-F255-8796-52C2A9598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AAFE9AE-A9B7-73DF-251D-A8737D11E8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042F5F1-8F22-56AA-F312-E5E8391F3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9ACEB73-6915-6AFC-B852-0AFA7C7CC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CE44F2C-E2B6-3452-25D8-B9DED189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9821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32ACC8-73AB-BF86-700E-D72FBDD1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314D562-75DE-575F-DA1D-3982F9737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3129F2D-F073-0F32-C538-13BCB2E1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A4E9DA-44C6-3B4A-EF7D-C0976860A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6353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B6D91D1-236C-A74F-5FC3-5EAE8553E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F18FE20-3D22-C81C-C744-BA9848878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BA2D3A-9A9B-A539-49A5-457B0284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8010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70169D-4423-85B0-BA09-B13C5C75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B61C55-6AD4-248C-0C30-CE3C233DC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B458A70-43D5-6FED-708B-C798EFF2F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D19B0EB-9C51-D0F8-E38F-186E5742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0121142-2938-28A6-1378-E75A5B2B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A19748A-E658-4CA0-30B0-F16694C34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166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EE0BF0-B322-CCAF-1588-CB25AEEC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95606EE-6272-C4DB-95D0-8CB531271D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701FE3A-D858-D23B-0B8A-392F9FDAF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39F12E-1935-1C9C-742A-6EB11B978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8F9932-28D3-AC1C-8837-BC82F605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5FAA2C-DDFF-1100-924D-BCFB27D4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385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B9DAEC5-C759-DCF3-2064-C38E3828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FDB561F-A3FA-A683-A2C6-78308CF93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9155B7-0505-AE40-ECEF-B21926F04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77824-8D2C-44C3-BF80-8F2B726B09EA}" type="datetimeFigureOut">
              <a:rPr lang="it-IT" smtClean="0"/>
              <a:t>22/12/2023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4645E9-E952-93B3-CAE2-5EB0242A6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D0F7C8-DDBE-AC25-F837-EBC8E8AC6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86383-C6B7-4B74-8355-F42EAAF8C70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491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2.wdp"/><Relationship Id="rId7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magine 5" descr="Immagine che contiene Blu elettrico, ragno, blu&#10;&#10;Descrizione generata automaticamente">
            <a:extLst>
              <a:ext uri="{FF2B5EF4-FFF2-40B4-BE49-F238E27FC236}">
                <a16:creationId xmlns:a16="http://schemas.microsoft.com/office/drawing/2014/main" id="{04C17896-0FFD-6E9C-9828-4CACC9849A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44" y="-22143"/>
            <a:ext cx="12285208" cy="687000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A682CFCC-8D8F-B37A-A761-7C192F6B6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790" y="4687957"/>
            <a:ext cx="4480974" cy="1838100"/>
          </a:xfrm>
        </p:spPr>
        <p:txBody>
          <a:bodyPr>
            <a:normAutofit/>
          </a:bodyPr>
          <a:lstStyle/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Kevin Carrion</a:t>
            </a:r>
          </a:p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Matteo Mastromauro</a:t>
            </a:r>
          </a:p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Alexandra Spertini</a:t>
            </a:r>
          </a:p>
          <a:p>
            <a:pPr algn="l"/>
            <a:r>
              <a:rPr lang="it-IT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Alex Zagati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CE32B89-7A25-C978-2112-8C916F225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306" y="331943"/>
            <a:ext cx="5976007" cy="2397798"/>
          </a:xfrm>
        </p:spPr>
        <p:txBody>
          <a:bodyPr anchor="b">
            <a:normAutofit/>
          </a:bodyPr>
          <a:lstStyle/>
          <a:p>
            <a:pPr algn="l"/>
            <a: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COLLABORATIVE CLASS PROJECT:</a:t>
            </a:r>
            <a:b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it-IT" sz="4000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 CONTROL</a:t>
            </a:r>
          </a:p>
        </p:txBody>
      </p:sp>
    </p:spTree>
    <p:extLst>
      <p:ext uri="{BB962C8B-B14F-4D97-AF65-F5344CB8AC3E}">
        <p14:creationId xmlns:p14="http://schemas.microsoft.com/office/powerpoint/2010/main" val="1919267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2.2 EQUILIBRIUM 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58DB77C-7E0C-1F16-CBFF-171DD1B146C2}"/>
              </a:ext>
            </a:extLst>
          </p:cNvPr>
          <p:cNvSpPr/>
          <p:nvPr/>
        </p:nvSpPr>
        <p:spPr>
          <a:xfrm>
            <a:off x="3385775" y="3057959"/>
            <a:ext cx="4810539" cy="2219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/>
              <p:nvPr/>
            </p:nvSpPr>
            <p:spPr>
              <a:xfrm>
                <a:off x="3726290" y="3079605"/>
                <a:ext cx="4205161" cy="526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0</m:t>
                    </m:r>
                    <m: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𝐵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cos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⁡(</m:t>
                    </m:r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)+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4</m:t>
                            </m:r>
                          </m:sub>
                        </m:sSub>
                      </m:e>
                    </m:acc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290" y="3079605"/>
                <a:ext cx="4205161" cy="5264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/>
              <p:nvPr/>
            </p:nvSpPr>
            <p:spPr>
              <a:xfrm>
                <a:off x="1132526" y="3749511"/>
                <a:ext cx="5616379" cy="3778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Roboto" panose="02000000000000000000" pitchFamily="2" charset="0"/>
                  </a:rPr>
                  <a:t>	                                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0 </m:t>
                    </m:r>
                    <m:r>
                      <a:rPr kumimoji="0" lang="it-IT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526" y="3749511"/>
                <a:ext cx="5616379" cy="37781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/>
              <p:nvPr/>
            </p:nvSpPr>
            <p:spPr>
              <a:xfrm>
                <a:off x="2417457" y="4090968"/>
                <a:ext cx="6094428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0 </m:t>
                      </m:r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457" y="4090968"/>
                <a:ext cx="6094428" cy="659540"/>
              </a:xfrm>
              <a:prstGeom prst="rect">
                <a:avLst/>
              </a:prstGeom>
              <a:blipFill>
                <a:blip r:embed="rId4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/>
              <p:nvPr/>
            </p:nvSpPr>
            <p:spPr>
              <a:xfrm>
                <a:off x="1118458" y="4777051"/>
                <a:ext cx="6094428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0 </m:t>
                      </m:r>
                      <m:r>
                        <a:rPr kumimoji="0" lang="it-IT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458" y="4777051"/>
                <a:ext cx="6094428" cy="379848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A228CB-D021-99A1-85E7-8E9DFC7CF635}"/>
              </a:ext>
            </a:extLst>
          </p:cNvPr>
          <p:cNvSpPr/>
          <p:nvPr/>
        </p:nvSpPr>
        <p:spPr>
          <a:xfrm>
            <a:off x="802807" y="3057958"/>
            <a:ext cx="1377684" cy="2219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7185" y="1873593"/>
                <a:ext cx="10375977" cy="6177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Firstly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need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find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equilibrium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system </a:t>
                </a: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corresponding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𝑥</m:t>
                    </m:r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2= </m:t>
                    </m:r>
                    <m:sSub>
                      <m:sSub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</m:t>
                    </m:r>
                    <m:f>
                      <m:f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4</m:t>
                        </m:r>
                      </m:den>
                    </m:f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  </m:t>
                    </m:r>
                  </m:oMath>
                </a14:m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4D821D57-8DE8-27B7-E540-C03942101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185" y="1873593"/>
                <a:ext cx="10375977" cy="617727"/>
              </a:xfrm>
              <a:prstGeom prst="rect">
                <a:avLst/>
              </a:prstGeom>
              <a:blipFill>
                <a:blip r:embed="rId6"/>
                <a:stretch>
                  <a:fillRect l="-611" t="-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/>
              <p:nvPr/>
            </p:nvSpPr>
            <p:spPr>
              <a:xfrm>
                <a:off x="830439" y="3167117"/>
                <a:ext cx="1377684" cy="3457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39" y="3167117"/>
                <a:ext cx="1377684" cy="34573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0E35B8C8-1671-46F0-2C45-1CF2315D091C}"/>
              </a:ext>
            </a:extLst>
          </p:cNvPr>
          <p:cNvSpPr/>
          <p:nvPr/>
        </p:nvSpPr>
        <p:spPr>
          <a:xfrm>
            <a:off x="2282847" y="3943397"/>
            <a:ext cx="986662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ccia a destra 32">
            <a:extLst>
              <a:ext uri="{FF2B5EF4-FFF2-40B4-BE49-F238E27FC236}">
                <a16:creationId xmlns:a16="http://schemas.microsoft.com/office/drawing/2014/main" id="{E6599271-17B3-FDBE-5B68-00E1EA7CF571}"/>
              </a:ext>
            </a:extLst>
          </p:cNvPr>
          <p:cNvSpPr/>
          <p:nvPr/>
        </p:nvSpPr>
        <p:spPr>
          <a:xfrm>
            <a:off x="8297307" y="3954866"/>
            <a:ext cx="986662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11742F6-B635-666F-E04C-25EF1366CD40}"/>
              </a:ext>
            </a:extLst>
          </p:cNvPr>
          <p:cNvSpPr/>
          <p:nvPr/>
        </p:nvSpPr>
        <p:spPr>
          <a:xfrm>
            <a:off x="9330472" y="2758421"/>
            <a:ext cx="2285945" cy="34573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E9CA035-8475-1647-8A5E-259CF6C5614E}"/>
                  </a:ext>
                </a:extLst>
              </p:cNvPr>
              <p:cNvSpPr txBox="1"/>
              <p:nvPr/>
            </p:nvSpPr>
            <p:spPr>
              <a:xfrm>
                <a:off x="9308670" y="2803968"/>
                <a:ext cx="2274719" cy="5565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=(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𝜋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4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+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𝑔𝑚𝑙𝑘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)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𝑢</m:t>
                          </m:r>
                        </m:e>
                      </m:acc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 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den>
                      </m:f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𝑔𝑚𝑙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E9CA035-8475-1647-8A5E-259CF6C56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70" y="2803968"/>
                <a:ext cx="2274719" cy="55652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A2287377-C7EF-D71D-32C9-A6CF15A9E0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" y="2743131"/>
            <a:ext cx="9229503" cy="411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4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2.3 LINEARISATION  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720AB442-A0E0-5584-43C3-83BDADDD6C09}"/>
              </a:ext>
            </a:extLst>
          </p:cNvPr>
          <p:cNvSpPr txBox="1">
            <a:spLocks/>
          </p:cNvSpPr>
          <p:nvPr/>
        </p:nvSpPr>
        <p:spPr>
          <a:xfrm>
            <a:off x="1149716" y="1820602"/>
            <a:ext cx="10375977" cy="617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Once the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equilibrium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point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been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identified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can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move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forward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with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and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establishing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matrices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1149716" y="2553810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pic>
        <p:nvPicPr>
          <p:cNvPr id="32" name="Immagine 31" descr="Immagine che contiene testo, ricevuta, Carattere, schermata&#10;&#10;Descrizione generata automaticamente">
            <a:extLst>
              <a:ext uri="{FF2B5EF4-FFF2-40B4-BE49-F238E27FC236}">
                <a16:creationId xmlns:a16="http://schemas.microsoft.com/office/drawing/2014/main" id="{6CA41F3E-264F-B59C-5500-9AAB37B80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2" y="2555626"/>
            <a:ext cx="9655147" cy="290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0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 STABILISING STATE FEEDBACK CONTROL LAWS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CE26A75-0E4B-3CBD-E4D7-CD586680F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54" y="2593329"/>
            <a:ext cx="7014742" cy="1838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8626E5FC-7BAF-313F-CF2C-341971BDE15C}"/>
                  </a:ext>
                </a:extLst>
              </p:cNvPr>
              <p:cNvSpPr txBox="1"/>
              <p:nvPr/>
            </p:nvSpPr>
            <p:spPr>
              <a:xfrm>
                <a:off x="5385135" y="2691740"/>
                <a:ext cx="1002082" cy="10540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𝐹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8626E5FC-7BAF-313F-CF2C-341971BDE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135" y="2691740"/>
                <a:ext cx="1002082" cy="10540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Immagine 8" descr="Immagine che contiene testo, Carattere, schermata, bianco&#10;&#10;Descrizione generata automaticamente">
            <a:extLst>
              <a:ext uri="{FF2B5EF4-FFF2-40B4-BE49-F238E27FC236}">
                <a16:creationId xmlns:a16="http://schemas.microsoft.com/office/drawing/2014/main" id="{58C4CEB8-FA14-463E-1F05-DFABEA4892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>
          <a:xfrm>
            <a:off x="1842888" y="3112666"/>
            <a:ext cx="2845289" cy="1821600"/>
          </a:xfrm>
          <a:prstGeom prst="rect">
            <a:avLst/>
          </a:prstGeom>
        </p:spPr>
      </p:pic>
      <p:sp>
        <p:nvSpPr>
          <p:cNvPr id="10" name="Cornice 9">
            <a:extLst>
              <a:ext uri="{FF2B5EF4-FFF2-40B4-BE49-F238E27FC236}">
                <a16:creationId xmlns:a16="http://schemas.microsoft.com/office/drawing/2014/main" id="{E01ACA59-FB2E-32E5-277D-F2E2E4C73186}"/>
              </a:ext>
            </a:extLst>
          </p:cNvPr>
          <p:cNvSpPr/>
          <p:nvPr/>
        </p:nvSpPr>
        <p:spPr>
          <a:xfrm>
            <a:off x="1842888" y="4530436"/>
            <a:ext cx="2071190" cy="403416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7DD3754-5D65-9FE0-C021-294911ED0CAB}"/>
              </a:ext>
            </a:extLst>
          </p:cNvPr>
          <p:cNvSpPr txBox="1"/>
          <p:nvPr/>
        </p:nvSpPr>
        <p:spPr>
          <a:xfrm>
            <a:off x="562700" y="2422563"/>
            <a:ext cx="380486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transfer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G(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linearised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poles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zeros</a:t>
            </a: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70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 STABILISING STATE FEEDBACK CONTROL LAWS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16CF762-2453-D97C-9262-09AC3B7A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" y="1841604"/>
            <a:ext cx="11829286" cy="476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81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2.4.1 POLE PLACEMENT WITH INTEGRATOR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16CF762-2453-D97C-9262-09AC3B7A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" y="1841604"/>
            <a:ext cx="11829286" cy="4762323"/>
          </a:xfrm>
          <a:prstGeom prst="rect">
            <a:avLst/>
          </a:prstGeom>
        </p:spPr>
      </p:pic>
      <p:pic>
        <p:nvPicPr>
          <p:cNvPr id="4" name="Immagine 3" descr="Immagine che contiene schermata, Diagramma, linea&#10;&#10;Descrizione generata automaticamente">
            <a:extLst>
              <a:ext uri="{FF2B5EF4-FFF2-40B4-BE49-F238E27FC236}">
                <a16:creationId xmlns:a16="http://schemas.microsoft.com/office/drawing/2014/main" id="{E9AF6B94-1DA8-E58E-89FA-D6FC1634C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9" y="2139577"/>
            <a:ext cx="6593040" cy="3981679"/>
          </a:xfrm>
          <a:prstGeom prst="rect">
            <a:avLst/>
          </a:prstGeom>
        </p:spPr>
      </p:pic>
      <p:pic>
        <p:nvPicPr>
          <p:cNvPr id="8" name="Immagine 7" descr="Immagine che contiene schermata, Diagramma, linea, software&#10;&#10;Descrizione generata automaticamente">
            <a:extLst>
              <a:ext uri="{FF2B5EF4-FFF2-40B4-BE49-F238E27FC236}">
                <a16:creationId xmlns:a16="http://schemas.microsoft.com/office/drawing/2014/main" id="{81BE0C0C-530F-25D9-7D28-B5867D6F3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526" y="1319487"/>
            <a:ext cx="6161473" cy="4561267"/>
          </a:xfrm>
          <a:prstGeom prst="rect">
            <a:avLst/>
          </a:prstGeom>
        </p:spPr>
      </p:pic>
      <p:sp>
        <p:nvSpPr>
          <p:cNvPr id="9" name="Cornice 8">
            <a:extLst>
              <a:ext uri="{FF2B5EF4-FFF2-40B4-BE49-F238E27FC236}">
                <a16:creationId xmlns:a16="http://schemas.microsoft.com/office/drawing/2014/main" id="{205E0D84-D132-8A51-F1A2-C758DB2BC0C9}"/>
              </a:ext>
            </a:extLst>
          </p:cNvPr>
          <p:cNvSpPr/>
          <p:nvPr/>
        </p:nvSpPr>
        <p:spPr>
          <a:xfrm>
            <a:off x="4803006" y="5784783"/>
            <a:ext cx="375386" cy="336473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7AB34A5-5287-F36B-F5BB-B782990D12CC}"/>
                  </a:ext>
                </a:extLst>
              </p:cNvPr>
              <p:cNvSpPr txBox="1"/>
              <p:nvPr/>
            </p:nvSpPr>
            <p:spPr>
              <a:xfrm>
                <a:off x="540684" y="2738109"/>
                <a:ext cx="6098874" cy="461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7AB34A5-5287-F36B-F5BB-B782990D1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4" y="2738109"/>
                <a:ext cx="6098874" cy="461473"/>
              </a:xfrm>
              <a:prstGeom prst="rect">
                <a:avLst/>
              </a:prstGeom>
              <a:blipFill>
                <a:blip r:embed="rId6"/>
                <a:stretch>
                  <a:fillRect l="-832" b="-5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8237727-5ABA-757E-0240-6FE1F8403DCA}"/>
                  </a:ext>
                </a:extLst>
              </p:cNvPr>
              <p:cNvSpPr txBox="1"/>
              <p:nvPr/>
            </p:nvSpPr>
            <p:spPr>
              <a:xfrm>
                <a:off x="540684" y="3199582"/>
                <a:ext cx="60988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;0.01 ;0;0.01]</m:t>
                    </m:r>
                  </m:oMath>
                </a14:m>
                <a:endPara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8237727-5ABA-757E-0240-6FE1F8403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4" y="3199582"/>
                <a:ext cx="6098874" cy="646331"/>
              </a:xfrm>
              <a:prstGeom prst="rect">
                <a:avLst/>
              </a:prstGeom>
              <a:blipFill>
                <a:blip r:embed="rId7"/>
                <a:stretch>
                  <a:fillRect l="-832" t="-5882" b="-98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18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2.4.1 POLE PLACEMENT WITH INTEGRATORS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16CF762-2453-D97C-9262-09AC3B7A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" y="1841604"/>
            <a:ext cx="11829286" cy="4762323"/>
          </a:xfrm>
          <a:prstGeom prst="rect">
            <a:avLst/>
          </a:prstGeom>
        </p:spPr>
      </p:pic>
      <p:pic>
        <p:nvPicPr>
          <p:cNvPr id="7" name="Immagine 6" descr="Immagine che contiene schermata, linea&#10;&#10;Descrizione generata automaticamente">
            <a:extLst>
              <a:ext uri="{FF2B5EF4-FFF2-40B4-BE49-F238E27FC236}">
                <a16:creationId xmlns:a16="http://schemas.microsoft.com/office/drawing/2014/main" id="{F75614B9-DA3D-B80A-511F-34250AEC3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1" y="2144145"/>
            <a:ext cx="6073239" cy="38437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CDECC6C-4203-AE62-1BAA-EEC1A04AED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8250" y="2723846"/>
                <a:ext cx="3320862" cy="4899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None/>
                  <a:defRPr/>
                </a:pP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br>
                  <a:rPr kumimoji="0" lang="it-IT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öhne"/>
                    <a:ea typeface="+mn-ea"/>
                    <a:cs typeface="+mn-cs"/>
                  </a:rPr>
                </a:br>
                <a:endParaRPr kumimoji="0" lang="it-IT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öhne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Segnaposto contenuto 2">
                <a:extLst>
                  <a:ext uri="{FF2B5EF4-FFF2-40B4-BE49-F238E27FC236}">
                    <a16:creationId xmlns:a16="http://schemas.microsoft.com/office/drawing/2014/main" id="{3CDECC6C-4203-AE62-1BAA-EEC1A04AE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50" y="2723846"/>
                <a:ext cx="3320862" cy="489998"/>
              </a:xfrm>
              <a:prstGeom prst="rect">
                <a:avLst/>
              </a:prstGeom>
              <a:blipFill>
                <a:blip r:embed="rId5"/>
                <a:stretch>
                  <a:fillRect l="-1908" t="-7692" b="-6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202AFFF3-EFB4-C5B6-4A54-D49F57D7B8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594" y="1335947"/>
            <a:ext cx="6780942" cy="42916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E49B0F8-828F-A021-7223-577378388AB4}"/>
                  </a:ext>
                </a:extLst>
              </p:cNvPr>
              <p:cNvSpPr txBox="1"/>
              <p:nvPr/>
            </p:nvSpPr>
            <p:spPr>
              <a:xfrm>
                <a:off x="6143586" y="2080070"/>
                <a:ext cx="338681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;0.1 ;0;0.1]</m:t>
                    </m:r>
                  </m:oMath>
                </a14:m>
                <a:endPara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E49B0F8-828F-A021-7223-577378388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586" y="2080070"/>
                <a:ext cx="3386812" cy="646331"/>
              </a:xfrm>
              <a:prstGeom prst="rect">
                <a:avLst/>
              </a:prstGeom>
              <a:blipFill>
                <a:blip r:embed="rId7"/>
                <a:stretch>
                  <a:fillRect l="-1493" t="-3846" b="-96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magine 17" descr="Immagine che contiene testo, schermata, Carattere, menu&#10;&#10;Descrizione generata automaticamente">
            <a:extLst>
              <a:ext uri="{FF2B5EF4-FFF2-40B4-BE49-F238E27FC236}">
                <a16:creationId xmlns:a16="http://schemas.microsoft.com/office/drawing/2014/main" id="{FDE9386C-ACE4-ADC8-7ADD-F2DDCC656F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832" y="1230380"/>
            <a:ext cx="8123258" cy="5702501"/>
          </a:xfrm>
          <a:prstGeom prst="rect">
            <a:avLst/>
          </a:prstGeom>
        </p:spPr>
      </p:pic>
      <p:sp>
        <p:nvSpPr>
          <p:cNvPr id="19" name="Cornice 18">
            <a:extLst>
              <a:ext uri="{FF2B5EF4-FFF2-40B4-BE49-F238E27FC236}">
                <a16:creationId xmlns:a16="http://schemas.microsoft.com/office/drawing/2014/main" id="{ED328D36-5117-60E5-0A73-2560EE1AC65F}"/>
              </a:ext>
            </a:extLst>
          </p:cNvPr>
          <p:cNvSpPr/>
          <p:nvPr/>
        </p:nvSpPr>
        <p:spPr>
          <a:xfrm>
            <a:off x="4113538" y="2274893"/>
            <a:ext cx="1034172" cy="37143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08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2.4.2 LINEAR QUADRATIC CONTROL WITH INTEGRATOR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16CF762-2453-D97C-9262-09AC3B7A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" y="1841604"/>
            <a:ext cx="11829286" cy="4762323"/>
          </a:xfrm>
          <a:prstGeom prst="rect">
            <a:avLst/>
          </a:prstGeom>
        </p:spPr>
      </p:pic>
      <p:pic>
        <p:nvPicPr>
          <p:cNvPr id="7" name="Immagine 6" descr="Immagine che contiene schermata, linea&#10;&#10;Descrizione generata automaticamente">
            <a:extLst>
              <a:ext uri="{FF2B5EF4-FFF2-40B4-BE49-F238E27FC236}">
                <a16:creationId xmlns:a16="http://schemas.microsoft.com/office/drawing/2014/main" id="{93647780-ECD7-DDDB-CBA8-396ACF71D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4" y="1344103"/>
            <a:ext cx="7700761" cy="6055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31121A1-0A5A-429E-BEBC-A35B12C2F872}"/>
                  </a:ext>
                </a:extLst>
              </p:cNvPr>
              <p:cNvSpPr txBox="1"/>
              <p:nvPr/>
            </p:nvSpPr>
            <p:spPr>
              <a:xfrm>
                <a:off x="1018759" y="2803477"/>
                <a:ext cx="6098874" cy="461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Reference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  <m:f>
                      <m:fPr>
                        <m:ctrlP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kumimoji="0" lang="it-IT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31121A1-0A5A-429E-BEBC-A35B12C2F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59" y="2803477"/>
                <a:ext cx="6098874" cy="461473"/>
              </a:xfrm>
              <a:prstGeom prst="rect">
                <a:avLst/>
              </a:prstGeom>
              <a:blipFill>
                <a:blip r:embed="rId5"/>
                <a:stretch>
                  <a:fillRect l="-832" b="-5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0B9EE94-5AE8-ACD1-EB17-86499270B2EC}"/>
                  </a:ext>
                </a:extLst>
              </p:cNvPr>
              <p:cNvSpPr txBox="1"/>
              <p:nvPr/>
            </p:nvSpPr>
            <p:spPr>
              <a:xfrm>
                <a:off x="1018759" y="3264950"/>
                <a:ext cx="60988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Initial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kumimoji="0" lang="it-IT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condition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:</a:t>
                </a:r>
              </a:p>
              <a:p>
                <a:pPr marL="0" lvl="0" indent="0">
                  <a:buNone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𝒙</m:t>
                        </m:r>
                      </m:e>
                      <m:sub>
                        <m:r>
                          <a:rPr kumimoji="0" lang="it-IT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𝟎</m:t>
                        </m:r>
                      </m:sub>
                    </m:sSub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=[0 ;0.01 ;0;0.01]</m:t>
                    </m:r>
                  </m:oMath>
                </a14:m>
                <a:endPara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0B9EE94-5AE8-ACD1-EB17-86499270B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59" y="3264950"/>
                <a:ext cx="6098874" cy="646331"/>
              </a:xfrm>
              <a:prstGeom prst="rect">
                <a:avLst/>
              </a:prstGeom>
              <a:blipFill>
                <a:blip r:embed="rId6"/>
                <a:stretch>
                  <a:fillRect l="-832" t="-5769"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rnice 12">
            <a:extLst>
              <a:ext uri="{FF2B5EF4-FFF2-40B4-BE49-F238E27FC236}">
                <a16:creationId xmlns:a16="http://schemas.microsoft.com/office/drawing/2014/main" id="{F56443C5-5992-6A84-9E37-ECC601A38165}"/>
              </a:ext>
            </a:extLst>
          </p:cNvPr>
          <p:cNvSpPr/>
          <p:nvPr/>
        </p:nvSpPr>
        <p:spPr>
          <a:xfrm>
            <a:off x="7117633" y="6273478"/>
            <a:ext cx="463785" cy="43983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5" name="Immagine 1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AA82285E-18B3-3EB3-3C9E-8A79100E2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628" y="1170263"/>
            <a:ext cx="5520080" cy="5592848"/>
          </a:xfrm>
          <a:prstGeom prst="rect">
            <a:avLst/>
          </a:prstGeom>
        </p:spPr>
      </p:pic>
      <p:sp>
        <p:nvSpPr>
          <p:cNvPr id="16" name="Cornice 15">
            <a:extLst>
              <a:ext uri="{FF2B5EF4-FFF2-40B4-BE49-F238E27FC236}">
                <a16:creationId xmlns:a16="http://schemas.microsoft.com/office/drawing/2014/main" id="{06AB2866-8BEA-124E-F4A4-91252F7E6093}"/>
              </a:ext>
            </a:extLst>
          </p:cNvPr>
          <p:cNvSpPr/>
          <p:nvPr/>
        </p:nvSpPr>
        <p:spPr>
          <a:xfrm>
            <a:off x="6520540" y="3744686"/>
            <a:ext cx="1208317" cy="468085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1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9303739" cy="1640180"/>
          </a:xfrm>
        </p:spPr>
        <p:txBody>
          <a:bodyPr anchor="b">
            <a:normAutofit fontScale="90000"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2.4.2 H2 CONTROL</a:t>
            </a: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it-IT" sz="4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26E5FC-7BAF-313F-CF2C-341971BDE15C}"/>
              </a:ext>
            </a:extLst>
          </p:cNvPr>
          <p:cNvSpPr txBox="1"/>
          <p:nvPr/>
        </p:nvSpPr>
        <p:spPr>
          <a:xfrm>
            <a:off x="410300" y="2270163"/>
            <a:ext cx="38048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14FAD9-C01A-E284-E2EB-8C4322344B50}"/>
              </a:ext>
            </a:extLst>
          </p:cNvPr>
          <p:cNvSpPr txBox="1">
            <a:spLocks/>
          </p:cNvSpPr>
          <p:nvPr/>
        </p:nvSpPr>
        <p:spPr>
          <a:xfrm>
            <a:off x="362714" y="2139577"/>
            <a:ext cx="2960349" cy="820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E16CF762-2453-D97C-9262-09AC3B7A1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7" y="1841604"/>
            <a:ext cx="11829286" cy="4762323"/>
          </a:xfrm>
          <a:prstGeom prst="rect">
            <a:avLst/>
          </a:prstGeom>
        </p:spPr>
      </p:pic>
      <p:pic>
        <p:nvPicPr>
          <p:cNvPr id="4" name="Immagine 3" descr="Immagine che contiene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C6BDE72C-97D0-BF33-FB29-873C84D71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475" y="938144"/>
            <a:ext cx="8575963" cy="6251549"/>
          </a:xfrm>
          <a:prstGeom prst="rect">
            <a:avLst/>
          </a:prstGeom>
        </p:spPr>
      </p:pic>
      <p:sp>
        <p:nvSpPr>
          <p:cNvPr id="8" name="Cornice 7">
            <a:extLst>
              <a:ext uri="{FF2B5EF4-FFF2-40B4-BE49-F238E27FC236}">
                <a16:creationId xmlns:a16="http://schemas.microsoft.com/office/drawing/2014/main" id="{D5F8BA85-CEA7-7616-C642-0846023236B1}"/>
              </a:ext>
            </a:extLst>
          </p:cNvPr>
          <p:cNvSpPr/>
          <p:nvPr/>
        </p:nvSpPr>
        <p:spPr>
          <a:xfrm>
            <a:off x="3567953" y="5773271"/>
            <a:ext cx="806823" cy="68131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ornice 8">
            <a:extLst>
              <a:ext uri="{FF2B5EF4-FFF2-40B4-BE49-F238E27FC236}">
                <a16:creationId xmlns:a16="http://schemas.microsoft.com/office/drawing/2014/main" id="{C0B0100F-9EDF-D7FC-3BF5-CDBF139ADAC1}"/>
              </a:ext>
            </a:extLst>
          </p:cNvPr>
          <p:cNvSpPr/>
          <p:nvPr/>
        </p:nvSpPr>
        <p:spPr>
          <a:xfrm>
            <a:off x="7010403" y="5773270"/>
            <a:ext cx="806823" cy="68131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4" name="Immagine 1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F219D9DD-A67C-CF4A-F25D-6BBD4C247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556" y="76127"/>
            <a:ext cx="50292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6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586855"/>
            <a:ext cx="3556121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 FEEDBACK LINEARIZATION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8ADC44C-E5B8-382A-DDD2-7FC1285DFD49}"/>
              </a:ext>
            </a:extLst>
          </p:cNvPr>
          <p:cNvSpPr txBox="1"/>
          <p:nvPr/>
        </p:nvSpPr>
        <p:spPr>
          <a:xfrm>
            <a:off x="5070553" y="3051022"/>
            <a:ext cx="6167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section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MATLAB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Symbolic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toolbox in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parametric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equations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involved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feedback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linearization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process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7737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5.1 CHECKING THE RELATIVE DEGREE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first step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was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check the relative degree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of 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nonlinear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system, in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order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to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perform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later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I/O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linearization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via state feedback</a:t>
                </a:r>
              </a:p>
              <a:p>
                <a:pPr marL="0" indent="0" algn="just">
                  <a:buNone/>
                </a:pPr>
                <a:endParaRPr lang="it-IT" sz="2000" b="1" i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r>
                  <a:rPr lang="it-IT" sz="2000" b="1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DEFINITION</a:t>
                </a:r>
              </a:p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relative degree  r  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of a system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given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by the minimum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order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the time derivative of the output y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that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affected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directly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by the input 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u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</a:t>
                </a:r>
                <a:r>
                  <a:rPr lang="it-IT" sz="200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with S in 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form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acc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𝑎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𝑏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𝑦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𝑐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i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  <a:blipFill>
                <a:blip r:embed="rId2"/>
                <a:stretch>
                  <a:fillRect l="-641" t="-3292" r="-5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469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OUTLINE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DD2C9AC-C6A2-407B-597A-5FE349E387AC}"/>
              </a:ext>
            </a:extLst>
          </p:cNvPr>
          <p:cNvSpPr txBox="1">
            <a:spLocks/>
          </p:cNvSpPr>
          <p:nvPr/>
        </p:nvSpPr>
        <p:spPr>
          <a:xfrm>
            <a:off x="4810259" y="830424"/>
            <a:ext cx="6685055" cy="5346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it-IT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 SYSTEM SIMULATION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 LINEARIZATION AND STABILIZATION CONTROL SCHEME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IMPLEMENTATION OF THE CONTROL SCHEME ON REAL SYSTEM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FEEDBACK LINEARIZATION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ANALYSIS OF RESULTS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VARIABLE STRUCTURE CONTROLLER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14400" marR="0" lvl="1" indent="-457200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VSC PERFORMANCE WRT CHANGE OF CONDITIONS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737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5.1 CHECKING THE RELATIVE DEGREE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it-IT" sz="2000" b="1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THEOREM</a:t>
                </a:r>
              </a:p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DA SCRIVERE</a:t>
                </a: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acc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𝑎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𝑏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𝑦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𝑐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b="0" dirty="0">
                  <a:latin typeface="Roboto" panose="02000000000000000000" pitchFamily="2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just">
                  <a:buNone/>
                </a:pPr>
                <a:endParaRPr lang="it-IT" sz="2000" i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6" y="2423821"/>
                <a:ext cx="10469127" cy="2963188"/>
              </a:xfrm>
              <a:blipFill>
                <a:blip r:embed="rId2"/>
                <a:stretch>
                  <a:fillRect l="-641" t="-2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6171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5.1 CHECKING THE RELATIVE DEGREE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2" y="2169274"/>
            <a:ext cx="1961232" cy="369332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case,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endParaRPr lang="it-IT" sz="2000" b="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DBBA334-55E4-97B5-FECB-5EB94157DDA0}"/>
                  </a:ext>
                </a:extLst>
              </p:cNvPr>
              <p:cNvSpPr txBox="1"/>
              <p:nvPr/>
            </p:nvSpPr>
            <p:spPr>
              <a:xfrm>
                <a:off x="1149712" y="2504420"/>
                <a:ext cx="2259407" cy="562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𝑦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→  </m:t>
                      </m:r>
                      <m:r>
                        <m:rPr>
                          <m:sty m:val="p"/>
                        </m:rP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r</m:t>
                      </m:r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DBBA334-55E4-97B5-FECB-5EB94157D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2" y="2504420"/>
                <a:ext cx="2259407" cy="562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2EE54CF-C265-152B-F810-D240F1148E71}"/>
                  </a:ext>
                </a:extLst>
              </p:cNvPr>
              <p:cNvSpPr txBox="1"/>
              <p:nvPr/>
            </p:nvSpPr>
            <p:spPr>
              <a:xfrm>
                <a:off x="1149712" y="3136080"/>
                <a:ext cx="28955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=−</m:t>
                    </m:r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 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→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r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</m:t>
                    </m:r>
                  </m:oMath>
                </a14:m>
                <a:r>
                  <a:rPr lang="it-IT" dirty="0"/>
                  <a:t>1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2EE54CF-C265-152B-F810-D240F1148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2" y="3136080"/>
                <a:ext cx="2895512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F2EC8D0-7C73-9C3A-F3EE-7763A29B20AD}"/>
                  </a:ext>
                </a:extLst>
              </p:cNvPr>
              <p:cNvSpPr txBox="1"/>
              <p:nvPr/>
            </p:nvSpPr>
            <p:spPr>
              <a:xfrm>
                <a:off x="1149713" y="3590484"/>
                <a:ext cx="5340538" cy="526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=−</m:t>
                    </m:r>
                    <m:acc>
                      <m:accPr>
                        <m:chr m:val="̇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=2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F2EC8D0-7C73-9C3A-F3EE-7763A29B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3" y="3590484"/>
                <a:ext cx="5340538" cy="526426"/>
              </a:xfrm>
              <a:prstGeom prst="rect">
                <a:avLst/>
              </a:prstGeom>
              <a:blipFill>
                <a:blip r:embed="rId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2B35BD1-6A8E-A81C-70D1-CEC5D75A01FC}"/>
                  </a:ext>
                </a:extLst>
              </p:cNvPr>
              <p:cNvSpPr txBox="1"/>
              <p:nvPr/>
            </p:nvSpPr>
            <p:spPr>
              <a:xfrm>
                <a:off x="1163006" y="4157159"/>
                <a:ext cx="4197538" cy="545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⃛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sin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=3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2B35BD1-6A8E-A81C-70D1-CEC5D75A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006" y="4157159"/>
                <a:ext cx="4197538" cy="5451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74D0CE1-2C91-D1DE-CC10-C99DB0DFBBA0}"/>
                  </a:ext>
                </a:extLst>
              </p:cNvPr>
              <p:cNvSpPr txBox="1"/>
              <p:nvPr/>
            </p:nvSpPr>
            <p:spPr>
              <a:xfrm>
                <a:off x="6490251" y="2139577"/>
                <a:ext cx="501006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𝑁𝐵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.  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𝑎𝑐𝑐𝑜𝑟𝑑𝑖𝑛𝑔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𝑡𝑜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𝑠𝑦𝑠𝑡𝑒𝑚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𝑝𝑎𝑟𝑎𝑚𝑒𝑡𝑒𝑟𝑠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,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Roboto" panose="02000000000000000000" pitchFamily="2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𝑠𝑜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𝑤𝑒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𝑐𝑎𝑛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𝑠𝑖𝑚𝑝𝑙𝑖𝑓𝑦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𝑡h𝑒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𝑒𝑞𝑢𝑎𝑡𝑖𝑜𝑛𝑠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𝑜𝑓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𝑡h𝑒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𝑠𝑦𝑠𝑡𝑒𝑚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74D0CE1-2C91-D1DE-CC10-C99DB0DFB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251" y="2139577"/>
                <a:ext cx="5010063" cy="646331"/>
              </a:xfrm>
              <a:prstGeom prst="rect">
                <a:avLst/>
              </a:prstGeom>
              <a:blipFill>
                <a:blip r:embed="rId6"/>
                <a:stretch>
                  <a:fillRect r="-2311" b="-66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116683D-9AC6-F600-49BC-8C6742C76C89}"/>
                  </a:ext>
                </a:extLst>
              </p:cNvPr>
              <p:cNvSpPr txBox="1"/>
              <p:nvPr/>
            </p:nvSpPr>
            <p:spPr>
              <a:xfrm>
                <a:off x="1163006" y="4784274"/>
                <a:ext cx="10657973" cy="979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𝑦</m:t>
                        </m:r>
                      </m:e>
                    </m:acc>
                    <m:acc>
                      <m:accPr>
                        <m:chr m:val="̈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 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 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(</m:t>
                        </m:r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𝑙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sSubSup>
                      <m:sSubSup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sin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(−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𝑙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𝑚𝑔𝑙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cos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𝐾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(</m:t>
                        </m:r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Roboto" panose="02000000000000000000" pitchFamily="2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−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+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𝑢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)→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=4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116683D-9AC6-F600-49BC-8C6742C76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006" y="4784274"/>
                <a:ext cx="10657973" cy="9792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804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5.1 CHECKING THE RELATIVE DEGREE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2" y="2169274"/>
            <a:ext cx="4257175" cy="302985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relative degree check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possible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thanks to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subs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command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inside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Symbolic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toolbox:</a:t>
            </a:r>
          </a:p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 scrivi due righe su quello che hai fatto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it-IT" sz="2000" b="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b="0" dirty="0">
              <a:latin typeface="Roboto" panose="02000000000000000000" pitchFamily="2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just">
              <a:buNone/>
            </a:pPr>
            <a:endParaRPr lang="it-IT" sz="20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AEDAE1C-78B6-0753-DDFC-FCE5DD1A3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561" y="2036557"/>
            <a:ext cx="6142252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14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1.1 DYNAMICAL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7" y="2423821"/>
                <a:ext cx="5929422" cy="35197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dynamic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model of the system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given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by the following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equations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:</a:t>
                </a: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k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mglcos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=0</m:t>
                      </m:r>
                    </m:oMath>
                  </m:oMathPara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e>
                      </m:acc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k</m:t>
                      </m:r>
                      <m:d>
                        <m:dPr>
                          <m:ctrlP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it-IT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                          =</m:t>
                      </m:r>
                      <m:r>
                        <a:rPr lang="it-IT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Moreover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consider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problem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of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stabilizing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arm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at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i="1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𝜋</m:t>
                        </m:r>
                      </m:num>
                      <m:den>
                        <m:r>
                          <a:rPr lang="it-IT" sz="2000" b="0" i="1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4</m:t>
                        </m:r>
                      </m:den>
                    </m:f>
                  </m:oMath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7" y="2423821"/>
                <a:ext cx="5929422" cy="3519780"/>
              </a:xfrm>
              <a:blipFill>
                <a:blip r:embed="rId2"/>
                <a:stretch>
                  <a:fillRect l="-1132" t="-1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6B4842EA-3F4B-1A19-6892-74A183165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06" y="1920913"/>
            <a:ext cx="3765176" cy="290859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1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1.1 DYNAMICAL EQUATIONS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7" y="2423821"/>
            <a:ext cx="5929422" cy="369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parameters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4842EA-3F4B-1A19-6892-74A183165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506" y="1920913"/>
            <a:ext cx="3765176" cy="290859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463C6E-DD52-14A3-A04B-8DA79B0EB884}"/>
                  </a:ext>
                </a:extLst>
              </p:cNvPr>
              <p:cNvSpPr txBox="1"/>
              <p:nvPr/>
            </p:nvSpPr>
            <p:spPr>
              <a:xfrm>
                <a:off x="1149716" y="2846854"/>
                <a:ext cx="18220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𝑘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=0.8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463C6E-DD52-14A3-A04B-8DA79B0E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16" y="2846854"/>
                <a:ext cx="1822084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B4624AF-D40F-6935-B626-C129734335C3}"/>
                  </a:ext>
                </a:extLst>
              </p:cNvPr>
              <p:cNvSpPr txBox="1"/>
              <p:nvPr/>
            </p:nvSpPr>
            <p:spPr>
              <a:xfrm>
                <a:off x="1080140" y="3246453"/>
                <a:ext cx="25973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=4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−4 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𝑠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B4624AF-D40F-6935-B626-C1297343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0" y="3246453"/>
                <a:ext cx="2597337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7EADBB6-E930-9333-8BF4-6738C8CB2F61}"/>
                  </a:ext>
                </a:extLst>
              </p:cNvPr>
              <p:cNvSpPr txBox="1"/>
              <p:nvPr/>
            </p:nvSpPr>
            <p:spPr>
              <a:xfrm>
                <a:off x="1080140" y="3665202"/>
                <a:ext cx="24581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𝐽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=4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𝑒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−4 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𝑠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7EADBB6-E930-9333-8BF4-6738C8CB2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0" y="3665202"/>
                <a:ext cx="2458189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495AF49-3A00-6DA9-BFBD-0488A1D31A02}"/>
                  </a:ext>
                </a:extLst>
              </p:cNvPr>
              <p:cNvSpPr txBox="1"/>
              <p:nvPr/>
            </p:nvSpPr>
            <p:spPr>
              <a:xfrm>
                <a:off x="1020507" y="4073745"/>
                <a:ext cx="24581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𝑚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=0.015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495AF49-3A00-6DA9-BFBD-0488A1D31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07" y="4073745"/>
                <a:ext cx="2458189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5803C44-4A1B-23FA-33EF-9900973FFF50}"/>
                  </a:ext>
                </a:extLst>
              </p:cNvPr>
              <p:cNvSpPr txBox="1"/>
              <p:nvPr/>
            </p:nvSpPr>
            <p:spPr>
              <a:xfrm>
                <a:off x="1083942" y="4438140"/>
                <a:ext cx="2027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𝐵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𝑙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=0.0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𝑁𝑚𝑠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𝑟𝑎𝑑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5803C44-4A1B-23FA-33EF-9900973FF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42" y="4438140"/>
                <a:ext cx="2027584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6C12AB0-7E3A-A3BF-92F1-12EB3618C0E0}"/>
                  </a:ext>
                </a:extLst>
              </p:cNvPr>
              <p:cNvSpPr txBox="1"/>
              <p:nvPr/>
            </p:nvSpPr>
            <p:spPr>
              <a:xfrm>
                <a:off x="1076917" y="4771480"/>
                <a:ext cx="13682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=0.3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𝑘𝑔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6C12AB0-7E3A-A3BF-92F1-12EB3618C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17" y="4771480"/>
                <a:ext cx="1368242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942FD77-FAF5-F311-BD19-331BC02C3205}"/>
                  </a:ext>
                </a:extLst>
              </p:cNvPr>
              <p:cNvSpPr txBox="1"/>
              <p:nvPr/>
            </p:nvSpPr>
            <p:spPr>
              <a:xfrm>
                <a:off x="1083942" y="5135875"/>
                <a:ext cx="11722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𝑙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=0.3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942FD77-FAF5-F311-BD19-331BC02C3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42" y="5135875"/>
                <a:ext cx="11722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678F022-43AA-F72E-EF98-C2DDC04EC756}"/>
                  </a:ext>
                </a:extLst>
              </p:cNvPr>
              <p:cNvSpPr txBox="1"/>
              <p:nvPr/>
            </p:nvSpPr>
            <p:spPr>
              <a:xfrm>
                <a:off x="1076917" y="5469215"/>
                <a:ext cx="15338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𝑔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=9.8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𝑚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𝑠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678F022-43AA-F72E-EF98-C2DDC04EC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17" y="5469215"/>
                <a:ext cx="1533852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059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586855"/>
            <a:ext cx="3556121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3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STATE SPACE REPRESENTATION AND SYSTEM SIMULATION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79C36F-6DCF-F862-D681-FAE94606BD35}"/>
              </a:ext>
            </a:extLst>
          </p:cNvPr>
          <p:cNvSpPr txBox="1"/>
          <p:nvPr/>
        </p:nvSpPr>
        <p:spPr>
          <a:xfrm>
            <a:off x="5029770" y="2280603"/>
            <a:ext cx="61672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stage,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focus on giving a state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space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representation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 in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simulate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the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Simulink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environment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verifying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1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unstable</a:t>
            </a:r>
            <a:endParaRPr lang="it-IT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116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STATE SPACE REPRESENTATION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58DB77C-7E0C-1F16-CBFF-171DD1B146C2}"/>
              </a:ext>
            </a:extLst>
          </p:cNvPr>
          <p:cNvSpPr/>
          <p:nvPr/>
        </p:nvSpPr>
        <p:spPr>
          <a:xfrm>
            <a:off x="5108713" y="3057959"/>
            <a:ext cx="4810539" cy="2219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/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𝑚𝑔𝑙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cos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⁡(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)+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389C31-2872-7E5B-B996-865945832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62" y="3047521"/>
                <a:ext cx="6094428" cy="665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/>
              <p:nvPr/>
            </p:nvSpPr>
            <p:spPr>
              <a:xfrm>
                <a:off x="2756988" y="3725907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846DAB3-53D5-CA3E-9737-7040D906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988" y="3725907"/>
                <a:ext cx="60944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/>
              <p:nvPr/>
            </p:nvSpPr>
            <p:spPr>
              <a:xfrm>
                <a:off x="4055987" y="4058884"/>
                <a:ext cx="6094428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−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+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𝑢</m:t>
                      </m:r>
                    </m:oMath>
                  </m:oMathPara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D9162CFC-58B4-CBB4-ECDD-544C9224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987" y="4058884"/>
                <a:ext cx="6094428" cy="659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/>
              <p:nvPr/>
            </p:nvSpPr>
            <p:spPr>
              <a:xfrm>
                <a:off x="2756988" y="4744967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Roboto" panose="02000000000000000000" pitchFamily="2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it-IT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 panose="02000000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FA697AE-5AAA-37B6-2696-A1C61E8A0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988" y="4744967"/>
                <a:ext cx="60944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A228CB-D021-99A1-85E7-8E9DFC7CF635}"/>
              </a:ext>
            </a:extLst>
          </p:cNvPr>
          <p:cNvSpPr/>
          <p:nvPr/>
        </p:nvSpPr>
        <p:spPr>
          <a:xfrm>
            <a:off x="1259646" y="3057958"/>
            <a:ext cx="1377684" cy="2219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821D57-8DE8-27B7-E540-C03942101599}"/>
              </a:ext>
            </a:extLst>
          </p:cNvPr>
          <p:cNvSpPr txBox="1">
            <a:spLocks/>
          </p:cNvSpPr>
          <p:nvPr/>
        </p:nvSpPr>
        <p:spPr>
          <a:xfrm>
            <a:off x="1149716" y="2235098"/>
            <a:ext cx="5366524" cy="6177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order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give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state-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space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representation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must set: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/>
              <p:nvPr/>
            </p:nvSpPr>
            <p:spPr>
              <a:xfrm>
                <a:off x="1332459" y="3386676"/>
                <a:ext cx="1377684" cy="1502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 </m:t>
                    </m:r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" panose="02000000000000000000" pitchFamily="2" charset="0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sz="18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4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99AC38E-897A-F323-6398-1792BC92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459" y="3386676"/>
                <a:ext cx="1377684" cy="1502976"/>
              </a:xfrm>
              <a:prstGeom prst="rect">
                <a:avLst/>
              </a:prstGeom>
              <a:blipFill>
                <a:blip r:embed="rId6"/>
                <a:stretch>
                  <a:fillRect t="-1626" b="-56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0E35B8C8-1671-46F0-2C45-1CF2315D091C}"/>
              </a:ext>
            </a:extLst>
          </p:cNvPr>
          <p:cNvSpPr/>
          <p:nvPr/>
        </p:nvSpPr>
        <p:spPr>
          <a:xfrm>
            <a:off x="3203925" y="3943397"/>
            <a:ext cx="1444954" cy="715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7099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 NONLINEAR SYSTEM SIMULATION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7" y="2423821"/>
            <a:ext cx="5121874" cy="35197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first task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nonlinear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system via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Simulink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  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step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basically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unstable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can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easily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expect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from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such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system.</a:t>
            </a:r>
          </a:p>
          <a:p>
            <a:pPr marL="0" indent="0" algn="just">
              <a:buNone/>
            </a:pP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opted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a MATLAB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containing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dynamical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equations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system.</a:t>
            </a: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EA54DC3-1423-B897-D10B-DDA9D4FC0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120" y="2638974"/>
            <a:ext cx="4780606" cy="196004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50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7" y="499397"/>
            <a:ext cx="6136907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2.1.1 SIMULATION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717" y="2423821"/>
                <a:ext cx="4058387" cy="351978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expected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by giving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input to the system a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unitary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step, the state of the system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diverges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. In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particular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in the following plot,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are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considering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as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output of the system </a:t>
                </a:r>
                <a:r>
                  <a:rPr lang="it-IT" sz="2000" dirty="0" err="1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dy</a:t>
                </a:r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:r>
                  <a:rPr lang="it-IT" sz="2000" b="0" dirty="0">
                    <a:ea typeface="Cambria Math" panose="02040503050406030204" pitchFamily="18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𝑑</m:t>
                        </m:r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𝜃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= </a:t>
                </a:r>
                <a:r>
                  <a:rPr lang="it-IT" sz="2000" b="0" dirty="0">
                    <a:ea typeface="Cambria Math" panose="02040503050406030204" pitchFamily="18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𝑑𝑥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457200" indent="-457200">
                  <a:buAutoNum type="arabicPeriod"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F388827-705D-7B47-FD18-7C47FEFD2D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717" y="2423821"/>
                <a:ext cx="4058387" cy="3519780"/>
              </a:xfrm>
              <a:blipFill>
                <a:blip r:embed="rId2"/>
                <a:stretch>
                  <a:fillRect l="-1654" t="-1906" r="-16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magine 7" descr="Immagine che contiene linea, Diagramma, testo, diagramma&#10;&#10;Descrizione generata automaticamente">
            <a:extLst>
              <a:ext uri="{FF2B5EF4-FFF2-40B4-BE49-F238E27FC236}">
                <a16:creationId xmlns:a16="http://schemas.microsoft.com/office/drawing/2014/main" id="{3B3C2DD8-3AA8-6E80-C8B4-1C2A36302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923" y="1539883"/>
            <a:ext cx="5982836" cy="42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93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8CD7CA-A910-6291-E4F0-27D9C51A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5" y="499397"/>
            <a:ext cx="6136909" cy="1640180"/>
          </a:xfrm>
        </p:spPr>
        <p:txBody>
          <a:bodyPr anchor="b">
            <a:normAutofit/>
          </a:bodyPr>
          <a:lstStyle/>
          <a:p>
            <a:r>
              <a:rPr lang="it-IT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2.1.1 SIMULATION RESULTS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388827-705D-7B47-FD18-7C47FEFD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5" y="2743857"/>
            <a:ext cx="4058387" cy="16401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Looking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see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that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also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position of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link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diverges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the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velocities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both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them</a:t>
            </a:r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start </a:t>
            </a:r>
            <a:r>
              <a:rPr lang="it-IT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oscillating</a:t>
            </a: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linea, testo, Diagramma, diagramma&#10;&#10;Descrizione generata automaticamente">
            <a:extLst>
              <a:ext uri="{FF2B5EF4-FFF2-40B4-BE49-F238E27FC236}">
                <a16:creationId xmlns:a16="http://schemas.microsoft.com/office/drawing/2014/main" id="{E5D698BD-7760-0078-5121-E8DEA820E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680" y="1322600"/>
            <a:ext cx="6339165" cy="448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979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550</TotalTime>
  <Words>938</Words>
  <Application>Microsoft Office PowerPoint</Application>
  <PresentationFormat>Widescreen</PresentationFormat>
  <Paragraphs>208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Roboto</vt:lpstr>
      <vt:lpstr>Söhne</vt:lpstr>
      <vt:lpstr>Tema di Office</vt:lpstr>
      <vt:lpstr>COLLABORATIVE CLASS PROJECT:  ROBOT CONTROL</vt:lpstr>
      <vt:lpstr>OUTLINE</vt:lpstr>
      <vt:lpstr>1.1 DYNAMICAL EQUATIONS</vt:lpstr>
      <vt:lpstr>1.1 DYNAMICAL EQUATIONS</vt:lpstr>
      <vt:lpstr>2. STATE SPACE REPRESENTATION AND SYSTEM SIMULATION </vt:lpstr>
      <vt:lpstr>2.1 STATE SPACE REPRESENTATION</vt:lpstr>
      <vt:lpstr>2.1 NONLINEAR SYSTEM SIMULATION</vt:lpstr>
      <vt:lpstr>2.1.1 SIMULATION RESULTS</vt:lpstr>
      <vt:lpstr>2.1.1 SIMULATION RESULTS</vt:lpstr>
      <vt:lpstr>2.2 EQUILIBRIUM  </vt:lpstr>
      <vt:lpstr>2.3 LINEARISATION   </vt:lpstr>
      <vt:lpstr>2.4 STABILISING STATE FEEDBACK CONTROL LAWS </vt:lpstr>
      <vt:lpstr>2.4 STABILISING STATE FEEDBACK CONTROL LAWS </vt:lpstr>
      <vt:lpstr>2.4.1 POLE PLACEMENT WITH INTEGRATOR  </vt:lpstr>
      <vt:lpstr>2.4.1 POLE PLACEMENT WITH INTEGRATORS </vt:lpstr>
      <vt:lpstr>2.4.2 LINEAR QUADRATIC CONTROL WITH INTEGRATOR </vt:lpstr>
      <vt:lpstr>2.4.2 H2 CONTROL  </vt:lpstr>
      <vt:lpstr>5. FEEDBACK LINEARIZATION</vt:lpstr>
      <vt:lpstr>5.1 CHECKING THE RELATIVE DEGREE</vt:lpstr>
      <vt:lpstr>5.1 CHECKING THE RELATIVE DEGREE</vt:lpstr>
      <vt:lpstr>5.1 CHECKING THE RELATIVE DEGREE</vt:lpstr>
      <vt:lpstr>5.1 CHECKING THE RELATIVE DEGREE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Alex Zagati</dc:creator>
  <cp:lastModifiedBy>Matteo Mastromauro</cp:lastModifiedBy>
  <cp:revision>11</cp:revision>
  <dcterms:created xsi:type="dcterms:W3CDTF">2023-12-20T20:50:42Z</dcterms:created>
  <dcterms:modified xsi:type="dcterms:W3CDTF">2023-12-22T13:03:38Z</dcterms:modified>
</cp:coreProperties>
</file>